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1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2477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51638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47763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275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48645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37915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88346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44389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36656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34290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74801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29267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96677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2137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42746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36803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32277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F0E537-9D57-464F-8335-0858A34B29CB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31A52-134E-41AC-B2E8-F8EFFED2E56C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04057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25B44-2623-41B8-86AF-36D70D1CF4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9353150" cy="2749445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92D050"/>
                </a:solidFill>
              </a:rPr>
              <a:t>Бесклассовая адресация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AB9C494-D42A-4FA0-AB5C-C1557D372C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kk-KZ" dirty="0">
                <a:solidFill>
                  <a:srgbClr val="FFC000"/>
                </a:solidFill>
              </a:rPr>
              <a:t>Лекция </a:t>
            </a:r>
            <a:r>
              <a:rPr lang="en-US" dirty="0">
                <a:solidFill>
                  <a:srgbClr val="FFC000"/>
                </a:solidFill>
              </a:rPr>
              <a:t>6</a:t>
            </a:r>
            <a:endParaRPr lang="ru-K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944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C20155-0919-434F-903C-E30CB764B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679" y="467708"/>
            <a:ext cx="9352328" cy="92637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Класс</a:t>
            </a:r>
            <a:r>
              <a:rPr lang="en-US" dirty="0">
                <a:solidFill>
                  <a:srgbClr val="92D050"/>
                </a:solidFill>
              </a:rPr>
              <a:t> C /31 </a:t>
            </a:r>
            <a:r>
              <a:rPr lang="ru-RU" dirty="0">
                <a:solidFill>
                  <a:srgbClr val="92D050"/>
                </a:solidFill>
              </a:rPr>
              <a:t>подсеть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BEF20A-86FC-4048-A9CB-5D19F5F14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579364"/>
            <a:ext cx="10679265" cy="463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647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CD0C0E-0FCF-49A6-AF79-79B717C5E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92D050"/>
                </a:solidFill>
              </a:rPr>
              <a:t>Класс </a:t>
            </a:r>
            <a:r>
              <a:rPr lang="en-US" dirty="0">
                <a:solidFill>
                  <a:srgbClr val="92D050"/>
                </a:solidFill>
              </a:rPr>
              <a:t>C /31 </a:t>
            </a:r>
            <a:r>
              <a:rPr lang="kk-KZ" dirty="0">
                <a:solidFill>
                  <a:srgbClr val="92D050"/>
                </a:solidFill>
              </a:rPr>
              <a:t>Подсеть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984865-FC58-474E-AB63-2D11A5114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582553"/>
            <a:ext cx="10729082" cy="457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59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8AD68-E7D7-4378-AF05-8FADF51B7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But Wait!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BA198E1-703F-4629-A9A7-79472A85D0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945850"/>
            <a:ext cx="8947150" cy="356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91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5F8D0-AF32-4766-A6C2-23EE975A9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92D050"/>
                </a:solidFill>
              </a:rPr>
              <a:t>Класс</a:t>
            </a:r>
            <a:r>
              <a:rPr lang="en-US" dirty="0">
                <a:solidFill>
                  <a:srgbClr val="92D050"/>
                </a:solidFill>
              </a:rPr>
              <a:t> C /30 </a:t>
            </a:r>
            <a:r>
              <a:rPr lang="kk-KZ" dirty="0">
                <a:solidFill>
                  <a:srgbClr val="92D050"/>
                </a:solidFill>
              </a:rPr>
              <a:t>Подсеть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F6529F-21B3-456A-9F6C-0AC94D5C0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33" y="1473378"/>
            <a:ext cx="10989733" cy="473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01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1149BE-47BC-4822-A7CC-90D0B8765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92D050"/>
                </a:solidFill>
              </a:rPr>
              <a:t>Класс</a:t>
            </a:r>
            <a:r>
              <a:rPr lang="en-US" dirty="0">
                <a:solidFill>
                  <a:srgbClr val="92D050"/>
                </a:solidFill>
              </a:rPr>
              <a:t> C /30 </a:t>
            </a:r>
            <a:r>
              <a:rPr lang="kk-KZ" dirty="0">
                <a:solidFill>
                  <a:srgbClr val="92D050"/>
                </a:solidFill>
              </a:rPr>
              <a:t>Подсеть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00E2D3-C632-4EC8-95F3-5B8C1B830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68" y="1503775"/>
            <a:ext cx="10947399" cy="466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37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0E0972-BAC0-42A4-AEE5-43795E89E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/31 vs /30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54D25A6-D86E-4BA4-83B4-D2C59673EA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263" y="1954999"/>
            <a:ext cx="9296400" cy="315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88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26E69C-6470-4797-BC25-BE7727418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Класс</a:t>
            </a:r>
            <a:r>
              <a:rPr lang="en-US" dirty="0">
                <a:solidFill>
                  <a:srgbClr val="92D050"/>
                </a:solidFill>
              </a:rPr>
              <a:t> C /29 </a:t>
            </a:r>
            <a:r>
              <a:rPr lang="ru-RU" dirty="0">
                <a:solidFill>
                  <a:srgbClr val="92D050"/>
                </a:solidFill>
              </a:rPr>
              <a:t>Подсеть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AF33BCC-610E-4C96-B65F-ED9EEBB521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0805" y="1940511"/>
            <a:ext cx="9255125" cy="355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6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70F2C6-B6BF-4124-9F8A-B98E52621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Класс</a:t>
            </a:r>
            <a:r>
              <a:rPr lang="en-US" dirty="0">
                <a:solidFill>
                  <a:srgbClr val="92D050"/>
                </a:solidFill>
              </a:rPr>
              <a:t> C /29 </a:t>
            </a:r>
            <a:r>
              <a:rPr lang="ru-RU" dirty="0">
                <a:solidFill>
                  <a:srgbClr val="92D050"/>
                </a:solidFill>
              </a:rPr>
              <a:t>Подсеть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1A4D51-3469-4546-B591-66CA99981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420952"/>
            <a:ext cx="10888133" cy="469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46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744137-236A-4D7D-936B-AF814B9D7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Другие подсети Класса </a:t>
            </a:r>
            <a:r>
              <a:rPr lang="en-US" dirty="0">
                <a:solidFill>
                  <a:srgbClr val="92D050"/>
                </a:solidFill>
              </a:rPr>
              <a:t>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3402FFC-D605-4A7D-8CE1-77C38B5035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922417"/>
            <a:ext cx="8947150" cy="323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766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CE3B9C-925B-4D43-8EA8-7BB1CB476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>
                <a:solidFill>
                  <a:srgbClr val="92D050"/>
                </a:solidFill>
              </a:rPr>
              <a:t>Variable Length Subnet Masks VLSM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9B29100-5EB7-4DDD-935D-0E6944A7C8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288791"/>
            <a:ext cx="8947150" cy="241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21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0EB7D-55D5-492F-9C7D-DBE01B53A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737531"/>
            <a:ext cx="9404723" cy="101631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CIDR </a:t>
            </a:r>
            <a:r>
              <a:rPr lang="ru-RU" dirty="0">
                <a:solidFill>
                  <a:srgbClr val="92D050"/>
                </a:solidFill>
              </a:rPr>
              <a:t>бесклассовая адресация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A9FFF70-2504-4E3E-BA06-703A19A88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Проблема классовых адресов заключается в том, что если в компании больше 254 хостов, то им нужно присвоить сеть Класса </a:t>
            </a:r>
            <a:r>
              <a:rPr lang="en-US" dirty="0"/>
              <a:t>B</a:t>
            </a:r>
          </a:p>
          <a:p>
            <a:r>
              <a:rPr lang="kk-KZ" dirty="0"/>
              <a:t>Но если в компании гораздо меньше 65534 хостов, то это огромная трата глобальных адресов</a:t>
            </a:r>
          </a:p>
          <a:p>
            <a:r>
              <a:rPr lang="kk-KZ" dirty="0"/>
              <a:t>Бесклассова адресация была впервые представлена в 1993 году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827615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ACDBCB-9AB1-40E7-BC36-3D8F7672B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Subnetting Considerations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A5A4228-1E67-4B6A-807A-7FA28E0F41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571" y="2201504"/>
            <a:ext cx="9212263" cy="227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961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D55EAB-7667-45C5-BF15-62A9B43E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Network Topology Diagram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B0A2F87-9999-452E-BF51-C190A653F6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6925" y="2000272"/>
            <a:ext cx="9405938" cy="379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03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7E9452-3FF2-46EE-85AA-E1D87E6BC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Subnetting Design Steps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21F219E-348C-477F-8B58-7738BA578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371" y="1939976"/>
            <a:ext cx="9161463" cy="325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34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943C8-1544-419C-B69C-653ACBC18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Engineering Departments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D8D96C4-E02D-4C00-9701-3B08A6642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089326"/>
            <a:ext cx="8947150" cy="267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71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15D590-CF78-4A9D-A029-01A311176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09600"/>
            <a:ext cx="9404723" cy="124364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Engineering Departments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DFC93A9-C75E-42E0-8003-B4DB494204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084384"/>
            <a:ext cx="8947150" cy="348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8404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78299E-840A-43DC-8F59-4E80B9B9C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New York Sales Department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B0484B3-B5A4-459A-B83A-B6840B385B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9034" y="1853248"/>
            <a:ext cx="9321800" cy="159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38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6A6D1-C97A-4129-A82D-94FAD6AA1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New York Sales Department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259592-1782-4CBA-9CB7-7DDBFA182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599973"/>
            <a:ext cx="10481733" cy="443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32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9F5BEE-35B3-48FE-BB9C-449A1CC9A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45" y="605118"/>
            <a:ext cx="9404723" cy="9358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Boston Sales Department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82FD734-C0F9-4429-ABEA-0C8CC65517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2446" y="1965292"/>
            <a:ext cx="8947150" cy="139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07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C0D186-C68D-4CD6-82DF-EF5BF0172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9950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Boston Sales Department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0E9F93-8021-4F3D-9DF2-45558E231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4683"/>
            <a:ext cx="10557933" cy="444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313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07D1D-E35B-4630-A959-3F839556F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New York to Boston Link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8E46DE8-D9C5-499E-B0C6-6119C04C32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853248"/>
            <a:ext cx="8947150" cy="144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914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C29CC7-BCBB-4055-8A18-5CF697F2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CIDR </a:t>
            </a:r>
            <a:r>
              <a:rPr lang="ru-RU" dirty="0">
                <a:solidFill>
                  <a:srgbClr val="92D050"/>
                </a:solidFill>
              </a:rPr>
              <a:t>бесклассовая адресация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36BAD20-0E81-4B3A-BD41-8017D1527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CIDR </a:t>
            </a:r>
            <a:r>
              <a:rPr lang="kk-KZ" dirty="0"/>
              <a:t>убирает фиксированные требования /8, /16 и /24 адресов и позволяет разделить их на меньшие подсети</a:t>
            </a:r>
          </a:p>
          <a:p>
            <a:r>
              <a:rPr lang="kk-KZ" dirty="0"/>
              <a:t>Например, адрес 175.10.10.0/20</a:t>
            </a:r>
          </a:p>
          <a:p>
            <a:r>
              <a:rPr lang="kk-KZ" dirty="0"/>
              <a:t>Так компании могут получить диапазон адресов, которые наиболее близко соответствуют требованиям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1162164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1A07F4-6F76-4655-A1A8-5A2C9E6C9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New York to Boston Link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7FD51E-531C-48C8-B566-B851AE1EB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585311"/>
            <a:ext cx="10439400" cy="461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4930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47A20A-40D5-4BB8-BE2F-0146991F6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Network Topology Diagram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FDAF665-D4B2-4B71-910C-9C58AAB3E8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109" y="2131288"/>
            <a:ext cx="9229725" cy="204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1539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7F7CEF-B723-49DD-AF82-18DAF2D05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797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Network Topology Diagram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33CE9B-27B3-484C-A3DD-BF55DF9F9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1" y="1642533"/>
            <a:ext cx="10292158" cy="409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4906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76CDF-7592-4A3B-B298-FC28976BA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Network Topology Diagram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9324171-A283-4C13-8A02-851351395C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1072" y="2022932"/>
            <a:ext cx="9194800" cy="344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72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48D63-0C1E-4776-AF96-9BD5670D6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CIDR and Route Summarization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47C6A98-C682-4D98-ADE0-79B3509777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0058" y="2001452"/>
            <a:ext cx="9405938" cy="385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77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D25508-A321-4111-816C-D5FB00E6E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1" y="495052"/>
            <a:ext cx="9404723" cy="140053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Преимущества суммирования маршрутов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8E0CB17-FED5-4897-85E3-064BDB78D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ISP A </a:t>
            </a:r>
            <a:r>
              <a:rPr lang="kk-KZ" dirty="0"/>
              <a:t>не знает обо всех </a:t>
            </a:r>
            <a:r>
              <a:rPr lang="ru-RU" dirty="0"/>
              <a:t>256/24 сетях, доступных в </a:t>
            </a:r>
            <a:r>
              <a:rPr lang="en-US" dirty="0"/>
              <a:t>ISP B</a:t>
            </a:r>
          </a:p>
          <a:p>
            <a:r>
              <a:rPr lang="kk-KZ" dirty="0"/>
              <a:t>У нее есть только суммарный маршрут </a:t>
            </a:r>
            <a:r>
              <a:rPr lang="ru-RU" dirty="0"/>
              <a:t>175.11.0.0/16</a:t>
            </a:r>
          </a:p>
          <a:p>
            <a:r>
              <a:rPr lang="ru-RU" dirty="0"/>
              <a:t>Это уменьшает размер </a:t>
            </a:r>
            <a:r>
              <a:rPr lang="en-US" dirty="0"/>
              <a:t>ISP A </a:t>
            </a:r>
            <a:r>
              <a:rPr lang="kk-KZ" dirty="0"/>
              <a:t>маршрутной таблицы и занимает меньше памяти</a:t>
            </a:r>
          </a:p>
          <a:p>
            <a:r>
              <a:rPr lang="kk-KZ" dirty="0"/>
              <a:t>Если соединение идет в </a:t>
            </a:r>
            <a:r>
              <a:rPr lang="en-US" dirty="0"/>
              <a:t>ISP B</a:t>
            </a:r>
            <a:r>
              <a:rPr lang="ru-RU" dirty="0"/>
              <a:t>, оно не влияет на </a:t>
            </a:r>
            <a:r>
              <a:rPr lang="en-US" dirty="0"/>
              <a:t>ISP A.</a:t>
            </a:r>
          </a:p>
          <a:p>
            <a:r>
              <a:rPr lang="kk-KZ" dirty="0"/>
              <a:t>Это ограничивает </a:t>
            </a:r>
            <a:r>
              <a:rPr lang="ru-RU" dirty="0"/>
              <a:t>локальную часть сети и уменьшает нагрузку на ЦПУ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777814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D10AA9-413A-48D1-84B5-6EA85F976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048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Подсети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6F135A1-0997-40CF-8ECE-4F2BE25A8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понимания разделения на подсети проанализируйте </a:t>
            </a:r>
            <a:r>
              <a:rPr lang="en-US" dirty="0"/>
              <a:t>IPv4 </a:t>
            </a:r>
            <a:r>
              <a:rPr lang="kk-KZ" dirty="0"/>
              <a:t>адресацию, где все хосты могут связываться по интеренету, имея публичные </a:t>
            </a:r>
            <a:r>
              <a:rPr lang="en-US" dirty="0"/>
              <a:t>IP </a:t>
            </a:r>
            <a:r>
              <a:rPr lang="kk-KZ" dirty="0"/>
              <a:t>адреса</a:t>
            </a:r>
            <a:r>
              <a:rPr lang="ru-RU" dirty="0"/>
              <a:t>.</a:t>
            </a:r>
          </a:p>
          <a:p>
            <a:r>
              <a:rPr lang="ru-RU" dirty="0"/>
              <a:t>Представим, что дизайнер сети для маленького бизнеса и 4 департаментов распределился по двум офисам, и мы хотим управлять нашим пространством общественных адресов</a:t>
            </a:r>
          </a:p>
          <a:p>
            <a:r>
              <a:rPr lang="ru-RU" dirty="0"/>
              <a:t>Вместо того, чтобы купить отдельные диапазоны </a:t>
            </a:r>
            <a:r>
              <a:rPr lang="en-US" dirty="0"/>
              <a:t>IP</a:t>
            </a:r>
            <a:r>
              <a:rPr lang="kk-KZ" dirty="0"/>
              <a:t> </a:t>
            </a:r>
            <a:r>
              <a:rPr lang="ru-RU" dirty="0"/>
              <a:t>адресов для разных департаментов, мы можем приобрести один диапазон и разделить его на маленькие подсети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400357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2ACA56-2ADF-41D4-A218-74414FFC9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260" y="452718"/>
            <a:ext cx="9404723" cy="952749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92D050"/>
                </a:solidFill>
              </a:rPr>
              <a:t>Заимствование битов адреса хоста</a:t>
            </a:r>
            <a:endParaRPr lang="ru-KZ" sz="4000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EFFA129-AA96-4BE5-95D6-8F0BC10E1A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4047" y="1905062"/>
            <a:ext cx="8947150" cy="319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34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79872-EF96-44C3-B526-3CD361547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Вычисление числа сетей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68A15D8-8C4A-40E6-9807-7662C4C57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3294" y="1772765"/>
            <a:ext cx="9179940" cy="4523104"/>
          </a:xfrm>
        </p:spPr>
        <p:txBody>
          <a:bodyPr/>
          <a:lstStyle/>
          <a:p>
            <a:r>
              <a:rPr lang="ru-RU" dirty="0"/>
              <a:t>Чтобы вычислить число доступных подсетей, используется формула</a:t>
            </a:r>
            <a:endParaRPr lang="en-US" dirty="0"/>
          </a:p>
          <a:p>
            <a:r>
              <a:rPr lang="ru-RU" dirty="0"/>
              <a:t>Если Класс С сети использует /28 подсеть, то мы занимаем 4 бита от адреса /24</a:t>
            </a:r>
          </a:p>
          <a:p>
            <a:r>
              <a:rPr lang="ru-RU" dirty="0"/>
              <a:t>            доступных сетей</a:t>
            </a:r>
          </a:p>
          <a:p>
            <a:r>
              <a:rPr lang="ru-RU" dirty="0"/>
              <a:t>Если Класс </a:t>
            </a:r>
            <a:r>
              <a:rPr lang="en-US" dirty="0"/>
              <a:t>B </a:t>
            </a:r>
            <a:r>
              <a:rPr lang="kk-KZ" dirty="0"/>
              <a:t>использует /28 подсеть</a:t>
            </a:r>
            <a:r>
              <a:rPr lang="ru-RU" dirty="0"/>
              <a:t>, тогда мы занимаем 12 бит от /16</a:t>
            </a:r>
          </a:p>
          <a:p>
            <a:r>
              <a:rPr lang="ru-RU" dirty="0"/>
              <a:t>Получили </a:t>
            </a:r>
          </a:p>
          <a:p>
            <a:r>
              <a:rPr lang="ru-RU" dirty="0"/>
              <a:t>Хостам из разных подсетей нужно пройти через маршрутизатор, если они хотят связаться друг с другом</a:t>
            </a:r>
            <a:endParaRPr lang="LID4096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C09BCC2-39A4-4309-A66F-C2DE6DFB0D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2618383"/>
              </p:ext>
            </p:extLst>
          </p:nvPr>
        </p:nvGraphicFramePr>
        <p:xfrm>
          <a:off x="2923186" y="2107887"/>
          <a:ext cx="1244275" cy="35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Equation" r:id="rId3" imgW="901440" imgH="253800" progId="Equation.DSMT4">
                  <p:embed/>
                </p:oleObj>
              </mc:Choice>
              <mc:Fallback>
                <p:oleObj name="Equation" r:id="rId3" imgW="90144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23186" y="2107887"/>
                        <a:ext cx="1244275" cy="35050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C4896B0E-D54C-49E5-9EF4-79318C5FA5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0452265"/>
              </p:ext>
            </p:extLst>
          </p:nvPr>
        </p:nvGraphicFramePr>
        <p:xfrm>
          <a:off x="1625599" y="3253750"/>
          <a:ext cx="734381" cy="35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Equation" r:id="rId5" imgW="558720" imgH="266400" progId="Equation.DSMT4">
                  <p:embed/>
                </p:oleObj>
              </mc:Choice>
              <mc:Fallback>
                <p:oleObj name="Equation" r:id="rId5" imgW="55872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5599" y="3253750"/>
                        <a:ext cx="734381" cy="35050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9E45A310-FFB1-48A9-A4AA-56F8CE74D3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1879435"/>
              </p:ext>
            </p:extLst>
          </p:nvPr>
        </p:nvGraphicFramePr>
        <p:xfrm>
          <a:off x="2923185" y="4399614"/>
          <a:ext cx="1084881" cy="35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Equation" r:id="rId7" imgW="825480" imgH="266400" progId="Equation.DSMT4">
                  <p:embed/>
                </p:oleObj>
              </mc:Choice>
              <mc:Fallback>
                <p:oleObj name="Equation" r:id="rId7" imgW="82548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23185" y="4399614"/>
                        <a:ext cx="1084881" cy="35050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6132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96327F-5E1C-4EB7-812B-E24B620EF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74" y="461185"/>
            <a:ext cx="9404723" cy="140053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Вычисление числа хостов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C1693A1-5BCB-49EB-9113-E60AE9853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Чтобы вычислить число доступных хостов, используется формула</a:t>
            </a:r>
            <a:endParaRPr lang="en-US" dirty="0"/>
          </a:p>
          <a:p>
            <a:endParaRPr lang="en-US" dirty="0"/>
          </a:p>
          <a:p>
            <a:r>
              <a:rPr lang="kk-KZ" dirty="0"/>
              <a:t>Мы убираем </a:t>
            </a:r>
            <a:r>
              <a:rPr lang="ru-RU" dirty="0"/>
              <a:t>2, потому что адрес сети и широковещательный адрес не могут быть использованы хостами</a:t>
            </a:r>
          </a:p>
          <a:p>
            <a:r>
              <a:rPr lang="ru-RU" dirty="0"/>
              <a:t>Если сеть Класса С использует подсеть /28, тогда остается 4 бита для хостов</a:t>
            </a:r>
          </a:p>
          <a:p>
            <a:r>
              <a:rPr lang="ru-RU" dirty="0"/>
              <a:t>Если сеть Класса </a:t>
            </a:r>
            <a:r>
              <a:rPr lang="en-US" dirty="0"/>
              <a:t>B</a:t>
            </a:r>
            <a:r>
              <a:rPr lang="kk-KZ" dirty="0"/>
              <a:t> </a:t>
            </a:r>
            <a:r>
              <a:rPr lang="ru-RU" dirty="0"/>
              <a:t>использует подсеть /28, тогда остается 4 бита для хостов </a:t>
            </a:r>
            <a:endParaRPr lang="LID4096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7FDF3B6-BE10-4352-BB66-90303C69C5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3069641"/>
              </p:ext>
            </p:extLst>
          </p:nvPr>
        </p:nvGraphicFramePr>
        <p:xfrm>
          <a:off x="1522985" y="2496747"/>
          <a:ext cx="1328756" cy="336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Equation" r:id="rId3" imgW="1002960" imgH="253800" progId="Equation.DSMT4">
                  <p:embed/>
                </p:oleObj>
              </mc:Choice>
              <mc:Fallback>
                <p:oleObj name="Equation" r:id="rId3" imgW="100296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2985" y="2496747"/>
                        <a:ext cx="1328756" cy="336394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AD37B959-BB3A-4908-BF7E-090C72A9E0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3923162"/>
              </p:ext>
            </p:extLst>
          </p:nvPr>
        </p:nvGraphicFramePr>
        <p:xfrm>
          <a:off x="3597222" y="3966667"/>
          <a:ext cx="1121600" cy="35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Equation" r:id="rId5" imgW="812520" imgH="253800" progId="Equation.DSMT4">
                  <p:embed/>
                </p:oleObj>
              </mc:Choice>
              <mc:Fallback>
                <p:oleObj name="Equation" r:id="rId5" imgW="81252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97222" y="3966667"/>
                        <a:ext cx="1121600" cy="350500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23A66071-130F-4036-9D5B-DED7AB8548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8618975"/>
              </p:ext>
            </p:extLst>
          </p:nvPr>
        </p:nvGraphicFramePr>
        <p:xfrm>
          <a:off x="3044772" y="4768433"/>
          <a:ext cx="1104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Equation" r:id="rId7" imgW="1104940" imgH="343059" progId="Equation.DSMT4">
                  <p:embed/>
                </p:oleObj>
              </mc:Choice>
              <mc:Fallback>
                <p:oleObj name="Equation" r:id="rId7" imgW="1104940" imgH="34305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44772" y="4768433"/>
                        <a:ext cx="11049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94049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270</TotalTime>
  <Words>442</Words>
  <Application>Microsoft Office PowerPoint</Application>
  <PresentationFormat>Широкоэкранный</PresentationFormat>
  <Paragraphs>59</Paragraphs>
  <Slides>33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Century Gothic</vt:lpstr>
      <vt:lpstr>Wingdings 3</vt:lpstr>
      <vt:lpstr>Ион</vt:lpstr>
      <vt:lpstr>MathType 7.0 Equation</vt:lpstr>
      <vt:lpstr>Бесклассовая адресация</vt:lpstr>
      <vt:lpstr>CIDR бесклассовая адресация</vt:lpstr>
      <vt:lpstr>CIDR бесклассовая адресация</vt:lpstr>
      <vt:lpstr>CIDR and Route Summarization</vt:lpstr>
      <vt:lpstr>Преимущества суммирования маршрутов</vt:lpstr>
      <vt:lpstr>Подсети</vt:lpstr>
      <vt:lpstr>Заимствование битов адреса хоста</vt:lpstr>
      <vt:lpstr>Вычисление числа сетей</vt:lpstr>
      <vt:lpstr>Вычисление числа хостов</vt:lpstr>
      <vt:lpstr>Класс C /31 подсеть</vt:lpstr>
      <vt:lpstr>Класс C /31 Подсеть</vt:lpstr>
      <vt:lpstr>But Wait!</vt:lpstr>
      <vt:lpstr>Класс C /30 Подсеть</vt:lpstr>
      <vt:lpstr>Класс C /30 Подсеть</vt:lpstr>
      <vt:lpstr>/31 vs /30</vt:lpstr>
      <vt:lpstr>Класс C /29 Подсеть</vt:lpstr>
      <vt:lpstr>Класс C /29 Подсеть</vt:lpstr>
      <vt:lpstr>Другие подсети Класса C</vt:lpstr>
      <vt:lpstr>Variable Length Subnet Masks VLSM</vt:lpstr>
      <vt:lpstr>Subnetting Considerations</vt:lpstr>
      <vt:lpstr>Network Topology Diagram</vt:lpstr>
      <vt:lpstr>Subnetting Design Steps</vt:lpstr>
      <vt:lpstr>Engineering Departments</vt:lpstr>
      <vt:lpstr>Engineering Departments</vt:lpstr>
      <vt:lpstr>New York Sales Department</vt:lpstr>
      <vt:lpstr>New York Sales Department</vt:lpstr>
      <vt:lpstr>Boston Sales Department</vt:lpstr>
      <vt:lpstr>Boston Sales Department</vt:lpstr>
      <vt:lpstr>New York to Boston Link</vt:lpstr>
      <vt:lpstr>New York to Boston Link</vt:lpstr>
      <vt:lpstr>Network Topology Diagram</vt:lpstr>
      <vt:lpstr>Network Topology Diagram</vt:lpstr>
      <vt:lpstr>Network Topology Diagram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Classless addresses</dc:title>
  <dc:creator>Владислав Карюкин</dc:creator>
  <cp:lastModifiedBy>Владислав Карюкин</cp:lastModifiedBy>
  <cp:revision>28</cp:revision>
  <dcterms:created xsi:type="dcterms:W3CDTF">2022-01-14T11:18:07Z</dcterms:created>
  <dcterms:modified xsi:type="dcterms:W3CDTF">2023-01-15T10:32:37Z</dcterms:modified>
</cp:coreProperties>
</file>